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Default Extension="jpg" ContentType="image/jpg"/>
  <Default Extension="svg" ContentType="image/svg+xml"/>
  <Default Extension="png" ContentType="image/png"/>
  <Default Extension="gif" ContentType="image/gif"/>
  <Default Extension="m4v" ContentType="video/mp4"/>
  <Default Extension="mp4" ContentType="video/mp4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Masters/slideMaster2.xml" ContentType="application/vnd.openxmlformats-officedocument.presentationml.slideMaster+xml"/>
  <Override PartName="/ppt/slides/slide2.xml" ContentType="application/vnd.openxmlformats-officedocument.presentationml.slide+xml"/>
  <Override PartName="/ppt/slideMasters/slideMaster3.xml" ContentType="application/vnd.openxmlformats-officedocument.presentationml.slideMaster+xml"/>
  <Override PartName="/ppt/slides/slide3.xml" ContentType="application/vnd.openxmlformats-officedocument.presentationml.slide+xml"/>
  <Override PartName="/ppt/slideMasters/slideMaster4.xml" ContentType="application/vnd.openxmlformats-officedocument.presentationml.slideMaster+xml"/>
  <Override PartName="/ppt/slides/slide4.xml" ContentType="application/vnd.openxmlformats-officedocument.presentationml.slide+xml"/>
  <Override PartName="/ppt/slideMasters/slideMaster5.xml" ContentType="application/vnd.openxmlformats-officedocument.presentationml.slideMaster+xml"/>
  <Override PartName="/ppt/slides/slide5.xml" ContentType="application/vnd.openxmlformats-officedocument.presentationml.slide+xml"/>
  <Override PartName="/ppt/slideMasters/slideMaster6.xml" ContentType="application/vnd.openxmlformats-officedocument.presentationml.slideMaster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
		<Relationship Id="rId1" Type="http://schemas.openxmlformats.org/officeDocument/2006/relationships/extended-properties" Target="docProps/app.xml"/>
		<Relationship Id="rId2" Type="http://schemas.openxmlformats.org/package/2006/relationships/metadata/core-properties" Target="docProps/core.xml"/>
		<Relationship Id="rId3" Type="http://schemas.openxmlformats.org/officeDocument/2006/relationships/officeDocument" Target="ppt/presentation.xml"/>
		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notesMasterIdLst>
    <p:notesMasterId r:id="rId8"/>
  </p:notesMasterIdLst>
  <p:sldSz cx="12192000" cy="6858000"/>
  <p:notesSz cx="6858000" cy="121920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 varScale="1">
        <p:scale>
          <a:sx n="136" d="100"/>
          <a:sy n="136" d="100"/>
        </p:scale>
        <p:origin x="216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presProps" Target="presProps.xml"/><Relationship Id="rId10" Type="http://schemas.openxmlformats.org/officeDocument/2006/relationships/viewProps" Target="viewProps.xml"/><Relationship Id="rId11" Type="http://schemas.openxmlformats.org/officeDocument/2006/relationships/theme" Target="theme/theme1.xml"/><Relationship Id="rId12" Type="http://schemas.openxmlformats.org/officeDocument/2006/relationships/tableStyles" Target="tableStyles.xml"/></Relationships>
</file>

<file path=ppt/media/>
</file>

<file path=ppt/notesMasters/_rels/notesMaster1.xml.rels><?xml version="1.0" encoding="UTF-8" standalone="yes"?>
<Relationships xmlns="http://schemas.openxmlformats.org/package/2006/relationships">
		<Relationship Id="rId1" Type="http://schemas.openxmlformats.org/officeDocument/2006/relationships/theme" Target="../theme/theme1.xml"/>
		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82F153-3F37-0F45-9E97-73ACFA13230C}" type="datetimeFigureOut">
              <a:rPr lang="en-US"/>
              <a:t>7/23/19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5E9CC1-C706-0F49-92D6-E571CC5EEA8F}" type="slidenum">
              <a:rPr lang="en-US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1.xml"/>
		</Relationships>
</file>

<file path=ppt/notesSlides/_rels/notesSlide2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2.xml"/>
		</Relationships>
</file>

<file path=ppt/notesSlides/_rels/notesSlide3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3.xml"/>
		</Relationships>
</file>

<file path=ppt/notesSlides/_rels/notesSlide4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4.xml"/>
		</Relationships>
</file>

<file path=ppt/notesSlides/_rels/notesSlide5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5.xml"/>
		</Relationships>
</file>

<file path=ppt/notesSlides/_rels/notesSlide6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6.xml"/>
		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0" y="0"/>
            <a:ext cx="12191695" cy="6858000"/>
          </a:xfrm>
          <a:prstGeom prst="rect">
            <a:avLst/>
          </a:prstGeom>
          <a:solidFill>
            <a:srgbClr val="0B0B10"/>
          </a:solidFill>
          <a:ln w="12700">
            <a:solidFill>
              <a:srgbClr val="0B0B10"/>
            </a:solidFill>
            <a:prstDash val="solid"/>
          </a:ln>
        </p:spPr>
      </p:sp>
      <p:sp>
        <p:nvSpPr>
          <p:cNvPr id="3" name="Text 1"/>
          <p:cNvSpPr/>
          <p:nvPr/>
        </p:nvSpPr>
        <p:spPr>
          <a:xfrm>
            <a:off x="640080" y="502920"/>
            <a:ext cx="10972800" cy="50292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3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Operating Cadence Pack</a:t>
            </a:r>
            <a:endParaRPr lang="en-US" sz="3400" dirty="0"/>
          </a:p>
        </p:txBody>
      </p:sp>
      <p:sp>
        <p:nvSpPr>
          <p:cNvPr id="4" name="Text 2"/>
          <p:cNvSpPr/>
          <p:nvPr/>
        </p:nvSpPr>
        <p:spPr>
          <a:xfrm>
            <a:off x="640080" y="1005840"/>
            <a:ext cx="10972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Board-grade rhythms for decisions, metrics, risk, and execution</a:t>
            </a:r>
            <a:endParaRPr lang="en-US" sz="1400" dirty="0"/>
          </a:p>
        </p:txBody>
      </p:sp>
      <p:sp>
        <p:nvSpPr>
          <p:cNvPr id="5" name="Shape 3"/>
          <p:cNvSpPr/>
          <p:nvPr/>
        </p:nvSpPr>
        <p:spPr>
          <a:xfrm>
            <a:off x="640080" y="1417320"/>
            <a:ext cx="10881360" cy="0"/>
          </a:xfrm>
          <a:prstGeom prst="line">
            <a:avLst/>
          </a:prstGeom>
          <a:noFill/>
          <a:ln w="25400">
            <a:solidFill>
              <a:srgbClr val="D4AF37"/>
            </a:solidFill>
            <a:prstDash val="solid"/>
          </a:ln>
        </p:spPr>
      </p:sp>
      <p:sp>
        <p:nvSpPr>
          <p:cNvPr id="6" name="Text 4"/>
          <p:cNvSpPr/>
          <p:nvPr/>
        </p:nvSpPr>
        <p:spPr>
          <a:xfrm>
            <a:off x="640080" y="1874520"/>
            <a:ext cx="10972800" cy="5486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6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Use this deck as a template pack. Pair it with the fillable PDFs and the Decision Log sheet.</a:t>
            </a:r>
            <a:endParaRPr lang="en-US" sz="1600" dirty="0"/>
          </a:p>
        </p:txBody>
      </p:sp>
      <p:sp>
        <p:nvSpPr>
          <p:cNvPr id="7" name="Text 5"/>
          <p:cNvSpPr/>
          <p:nvPr/>
        </p:nvSpPr>
        <p:spPr>
          <a:xfrm>
            <a:off x="640080" y="2560320"/>
            <a:ext cx="10972800" cy="36576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800" b="1" dirty="0">
                <a:solidFill>
                  <a:srgbClr val="D4AF37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Weekly → Monthly → Quarterly → Annual</a:t>
            </a:r>
            <a:endParaRPr lang="en-US" sz="1800" dirty="0"/>
          </a:p>
        </p:txBody>
      </p:sp>
      <p:sp>
        <p:nvSpPr>
          <p:cNvPr id="8" name="Text 6"/>
          <p:cNvSpPr/>
          <p:nvPr/>
        </p:nvSpPr>
        <p:spPr>
          <a:xfrm>
            <a:off x="640080" y="3246120"/>
            <a:ext cx="530352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Outputs that matter</a:t>
            </a:r>
            <a:endParaRPr lang="en-US" sz="1400" dirty="0"/>
          </a:p>
        </p:txBody>
      </p:sp>
      <p:sp>
        <p:nvSpPr>
          <p:cNvPr id="9" name="Text 7"/>
          <p:cNvSpPr/>
          <p:nvPr/>
        </p:nvSpPr>
        <p:spPr>
          <a:xfrm>
            <a:off x="640080" y="3547872"/>
            <a:ext cx="530352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Decisions captured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Owners assigned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Review cadence enforced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Failure modes contained</a:t>
            </a:r>
            <a:endParaRPr lang="en-US" sz="1200" dirty="0"/>
          </a:p>
        </p:txBody>
      </p:sp>
      <p:sp>
        <p:nvSpPr>
          <p:cNvPr id="10" name="Text 8"/>
          <p:cNvSpPr/>
          <p:nvPr/>
        </p:nvSpPr>
        <p:spPr>
          <a:xfrm>
            <a:off x="6217920" y="3246120"/>
            <a:ext cx="530352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Non-negotiables</a:t>
            </a:r>
            <a:endParaRPr lang="en-US" sz="1400" dirty="0"/>
          </a:p>
        </p:txBody>
      </p:sp>
      <p:sp>
        <p:nvSpPr>
          <p:cNvPr id="11" name="Text 9"/>
          <p:cNvSpPr/>
          <p:nvPr/>
        </p:nvSpPr>
        <p:spPr>
          <a:xfrm>
            <a:off x="6217920" y="3547872"/>
            <a:ext cx="530352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Agenda discipline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Metrics before opinions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Written rationale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Time-boxed escalation</a:t>
            </a:r>
            <a:endParaRPr lang="en-US" sz="1200" dirty="0"/>
          </a:p>
        </p:txBody>
      </p:sp>
      <p:sp>
        <p:nvSpPr>
          <p:cNvPr id="12" name="Text 10"/>
          <p:cNvSpPr/>
          <p:nvPr/>
        </p:nvSpPr>
        <p:spPr>
          <a:xfrm>
            <a:off x="640080" y="6565392"/>
            <a:ext cx="777240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Strategic Frameworks</a:t>
            </a:r>
            <a:endParaRPr lang="en-US" sz="1000" dirty="0"/>
          </a:p>
        </p:txBody>
      </p:sp>
      <p:sp>
        <p:nvSpPr>
          <p:cNvPr id="13" name="Text 11"/>
          <p:cNvSpPr/>
          <p:nvPr/>
        </p:nvSpPr>
        <p:spPr>
          <a:xfrm>
            <a:off x="8412480" y="6565392"/>
            <a:ext cx="310896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r"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abrahamoflondon.org</a:t>
            </a:r>
            <a:endParaRPr lang="en-US" sz="1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0" y="0"/>
            <a:ext cx="12191695" cy="6858000"/>
          </a:xfrm>
          <a:prstGeom prst="rect">
            <a:avLst/>
          </a:prstGeom>
          <a:solidFill>
            <a:srgbClr val="0B0B10"/>
          </a:solidFill>
          <a:ln w="12700">
            <a:solidFill>
              <a:srgbClr val="0B0B10"/>
            </a:solidFill>
            <a:prstDash val="solid"/>
          </a:ln>
        </p:spPr>
      </p:sp>
      <p:sp>
        <p:nvSpPr>
          <p:cNvPr id="3" name="Text 1"/>
          <p:cNvSpPr/>
          <p:nvPr/>
        </p:nvSpPr>
        <p:spPr>
          <a:xfrm>
            <a:off x="640080" y="502920"/>
            <a:ext cx="10972800" cy="50292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3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Cadence overview</a:t>
            </a:r>
            <a:endParaRPr lang="en-US" sz="3400" dirty="0"/>
          </a:p>
        </p:txBody>
      </p:sp>
      <p:sp>
        <p:nvSpPr>
          <p:cNvPr id="4" name="Text 2"/>
          <p:cNvSpPr/>
          <p:nvPr/>
        </p:nvSpPr>
        <p:spPr>
          <a:xfrm>
            <a:off x="640080" y="1005840"/>
            <a:ext cx="10972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What meets, how often, and what it must produce</a:t>
            </a:r>
            <a:endParaRPr lang="en-US" sz="1400" dirty="0"/>
          </a:p>
        </p:txBody>
      </p:sp>
      <p:sp>
        <p:nvSpPr>
          <p:cNvPr id="5" name="Shape 3"/>
          <p:cNvSpPr/>
          <p:nvPr/>
        </p:nvSpPr>
        <p:spPr>
          <a:xfrm>
            <a:off x="640080" y="1417320"/>
            <a:ext cx="10881360" cy="0"/>
          </a:xfrm>
          <a:prstGeom prst="line">
            <a:avLst/>
          </a:prstGeom>
          <a:noFill/>
          <a:ln w="25400">
            <a:solidFill>
              <a:srgbClr val="D4AF37"/>
            </a:solidFill>
            <a:prstDash val="solid"/>
          </a:ln>
        </p:spPr>
      </p:sp>
      <p:sp>
        <p:nvSpPr>
          <p:cNvPr id="6" name="Text 4"/>
          <p:cNvSpPr/>
          <p:nvPr/>
        </p:nvSpPr>
        <p:spPr>
          <a:xfrm>
            <a:off x="640080" y="1920240"/>
            <a:ext cx="4389120" cy="50292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3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Meeting</a:t>
            </a:r>
            <a:endParaRPr lang="en-US" sz="1300" dirty="0"/>
          </a:p>
        </p:txBody>
      </p:sp>
      <p:sp>
        <p:nvSpPr>
          <p:cNvPr id="7" name="Text 5"/>
          <p:cNvSpPr/>
          <p:nvPr/>
        </p:nvSpPr>
        <p:spPr>
          <a:xfrm>
            <a:off x="5029200" y="1920240"/>
            <a:ext cx="1828800" cy="50292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3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Time</a:t>
            </a:r>
            <a:endParaRPr lang="en-US" sz="1300" dirty="0"/>
          </a:p>
        </p:txBody>
      </p:sp>
      <p:sp>
        <p:nvSpPr>
          <p:cNvPr id="8" name="Text 6"/>
          <p:cNvSpPr/>
          <p:nvPr/>
        </p:nvSpPr>
        <p:spPr>
          <a:xfrm>
            <a:off x="6858000" y="1920240"/>
            <a:ext cx="4754880" cy="50292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3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Output</a:t>
            </a:r>
            <a:endParaRPr lang="en-US" sz="1300" dirty="0"/>
          </a:p>
        </p:txBody>
      </p:sp>
      <p:sp>
        <p:nvSpPr>
          <p:cNvPr id="9" name="Shape 7"/>
          <p:cNvSpPr/>
          <p:nvPr/>
        </p:nvSpPr>
        <p:spPr>
          <a:xfrm>
            <a:off x="640080" y="2423160"/>
            <a:ext cx="10972800" cy="0"/>
          </a:xfrm>
          <a:prstGeom prst="line">
            <a:avLst/>
          </a:prstGeom>
          <a:noFill/>
          <a:ln w="12700">
            <a:solidFill>
              <a:srgbClr val="243046"/>
            </a:solidFill>
            <a:prstDash val="solid"/>
          </a:ln>
        </p:spPr>
      </p:sp>
      <p:sp>
        <p:nvSpPr>
          <p:cNvPr id="10" name="Text 8"/>
          <p:cNvSpPr/>
          <p:nvPr/>
        </p:nvSpPr>
        <p:spPr>
          <a:xfrm>
            <a:off x="640080" y="2560320"/>
            <a:ext cx="438912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Weekly Execution Review</a:t>
            </a:r>
            <a:endParaRPr lang="en-US" sz="1200" dirty="0"/>
          </a:p>
        </p:txBody>
      </p:sp>
      <p:sp>
        <p:nvSpPr>
          <p:cNvPr id="11" name="Text 9"/>
          <p:cNvSpPr/>
          <p:nvPr/>
        </p:nvSpPr>
        <p:spPr>
          <a:xfrm>
            <a:off x="5029200" y="2560320"/>
            <a:ext cx="1828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60–75 min</a:t>
            </a:r>
            <a:endParaRPr lang="en-US" sz="1200" dirty="0"/>
          </a:p>
        </p:txBody>
      </p:sp>
      <p:sp>
        <p:nvSpPr>
          <p:cNvPr id="12" name="Text 10"/>
          <p:cNvSpPr/>
          <p:nvPr/>
        </p:nvSpPr>
        <p:spPr>
          <a:xfrm>
            <a:off x="6858000" y="2560320"/>
            <a:ext cx="475488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Decisions + blockers + next actions</a:t>
            </a:r>
            <a:endParaRPr lang="en-US" sz="1200" dirty="0"/>
          </a:p>
        </p:txBody>
      </p:sp>
      <p:sp>
        <p:nvSpPr>
          <p:cNvPr id="13" name="Text 11"/>
          <p:cNvSpPr/>
          <p:nvPr/>
        </p:nvSpPr>
        <p:spPr>
          <a:xfrm>
            <a:off x="640080" y="3200400"/>
            <a:ext cx="438912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Monthly Metrics Review</a:t>
            </a:r>
            <a:endParaRPr lang="en-US" sz="1200" dirty="0"/>
          </a:p>
        </p:txBody>
      </p:sp>
      <p:sp>
        <p:nvSpPr>
          <p:cNvPr id="14" name="Text 12"/>
          <p:cNvSpPr/>
          <p:nvPr/>
        </p:nvSpPr>
        <p:spPr>
          <a:xfrm>
            <a:off x="5029200" y="3200400"/>
            <a:ext cx="1828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90 min</a:t>
            </a:r>
            <a:endParaRPr lang="en-US" sz="1200" dirty="0"/>
          </a:p>
        </p:txBody>
      </p:sp>
      <p:sp>
        <p:nvSpPr>
          <p:cNvPr id="15" name="Text 13"/>
          <p:cNvSpPr/>
          <p:nvPr/>
        </p:nvSpPr>
        <p:spPr>
          <a:xfrm>
            <a:off x="6858000" y="3200400"/>
            <a:ext cx="475488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Scorecard + variance + corrections</a:t>
            </a:r>
            <a:endParaRPr lang="en-US" sz="1200" dirty="0"/>
          </a:p>
        </p:txBody>
      </p:sp>
      <p:sp>
        <p:nvSpPr>
          <p:cNvPr id="16" name="Text 14"/>
          <p:cNvSpPr/>
          <p:nvPr/>
        </p:nvSpPr>
        <p:spPr>
          <a:xfrm>
            <a:off x="640080" y="3840480"/>
            <a:ext cx="438912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Quarterly Strategy Review</a:t>
            </a:r>
            <a:endParaRPr lang="en-US" sz="1200" dirty="0"/>
          </a:p>
        </p:txBody>
      </p:sp>
      <p:sp>
        <p:nvSpPr>
          <p:cNvPr id="17" name="Text 15"/>
          <p:cNvSpPr/>
          <p:nvPr/>
        </p:nvSpPr>
        <p:spPr>
          <a:xfrm>
            <a:off x="5029200" y="3840480"/>
            <a:ext cx="1828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2–3 hrs</a:t>
            </a:r>
            <a:endParaRPr lang="en-US" sz="1200" dirty="0"/>
          </a:p>
        </p:txBody>
      </p:sp>
      <p:sp>
        <p:nvSpPr>
          <p:cNvPr id="18" name="Text 16"/>
          <p:cNvSpPr/>
          <p:nvPr/>
        </p:nvSpPr>
        <p:spPr>
          <a:xfrm>
            <a:off x="6858000" y="3840480"/>
            <a:ext cx="475488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Trade-offs + priorities + resourcing</a:t>
            </a:r>
            <a:endParaRPr lang="en-US" sz="1200" dirty="0"/>
          </a:p>
        </p:txBody>
      </p:sp>
      <p:sp>
        <p:nvSpPr>
          <p:cNvPr id="19" name="Text 17"/>
          <p:cNvSpPr/>
          <p:nvPr/>
        </p:nvSpPr>
        <p:spPr>
          <a:xfrm>
            <a:off x="640080" y="4480560"/>
            <a:ext cx="438912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Annual Direction Setting</a:t>
            </a:r>
            <a:endParaRPr lang="en-US" sz="1200" dirty="0"/>
          </a:p>
        </p:txBody>
      </p:sp>
      <p:sp>
        <p:nvSpPr>
          <p:cNvPr id="20" name="Text 18"/>
          <p:cNvSpPr/>
          <p:nvPr/>
        </p:nvSpPr>
        <p:spPr>
          <a:xfrm>
            <a:off x="5029200" y="4480560"/>
            <a:ext cx="1828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Half-day</a:t>
            </a:r>
            <a:endParaRPr lang="en-US" sz="1200" dirty="0"/>
          </a:p>
        </p:txBody>
      </p:sp>
      <p:sp>
        <p:nvSpPr>
          <p:cNvPr id="21" name="Text 19"/>
          <p:cNvSpPr/>
          <p:nvPr/>
        </p:nvSpPr>
        <p:spPr>
          <a:xfrm>
            <a:off x="6858000" y="4480560"/>
            <a:ext cx="475488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Thesis + targets + governance plan</a:t>
            </a:r>
            <a:endParaRPr lang="en-US" sz="1200" dirty="0"/>
          </a:p>
        </p:txBody>
      </p:sp>
      <p:sp>
        <p:nvSpPr>
          <p:cNvPr id="22" name="Text 20"/>
          <p:cNvSpPr/>
          <p:nvPr/>
        </p:nvSpPr>
        <p:spPr>
          <a:xfrm>
            <a:off x="640080" y="5074920"/>
            <a:ext cx="1097280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Rule</a:t>
            </a:r>
            <a:endParaRPr lang="en-US" sz="1400" dirty="0"/>
          </a:p>
        </p:txBody>
      </p:sp>
      <p:sp>
        <p:nvSpPr>
          <p:cNvPr id="23" name="Text 21"/>
          <p:cNvSpPr/>
          <p:nvPr/>
        </p:nvSpPr>
        <p:spPr>
          <a:xfrm>
            <a:off x="640080" y="5376672"/>
            <a:ext cx="1097280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If it isn't written down, it doesn't exist. Decisions belong in the Decision Log. Metrics belong on the Scorecard.</a:t>
            </a:r>
            <a:endParaRPr lang="en-US" sz="1200" dirty="0"/>
          </a:p>
        </p:txBody>
      </p:sp>
      <p:sp>
        <p:nvSpPr>
          <p:cNvPr id="24" name="Text 22"/>
          <p:cNvSpPr/>
          <p:nvPr/>
        </p:nvSpPr>
        <p:spPr>
          <a:xfrm>
            <a:off x="640080" y="6565392"/>
            <a:ext cx="777240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Operating Cadence</a:t>
            </a:r>
            <a:endParaRPr lang="en-US" sz="1000" dirty="0"/>
          </a:p>
        </p:txBody>
      </p:sp>
      <p:sp>
        <p:nvSpPr>
          <p:cNvPr id="25" name="Text 23"/>
          <p:cNvSpPr/>
          <p:nvPr/>
        </p:nvSpPr>
        <p:spPr>
          <a:xfrm>
            <a:off x="8412480" y="6565392"/>
            <a:ext cx="310896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r"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abrahamoflondon.org</a:t>
            </a:r>
            <a:endParaRPr lang="en-US" sz="10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0" y="0"/>
            <a:ext cx="12191695" cy="6858000"/>
          </a:xfrm>
          <a:prstGeom prst="rect">
            <a:avLst/>
          </a:prstGeom>
          <a:solidFill>
            <a:srgbClr val="0B0B10"/>
          </a:solidFill>
          <a:ln w="12700">
            <a:solidFill>
              <a:srgbClr val="0B0B10"/>
            </a:solidFill>
            <a:prstDash val="solid"/>
          </a:ln>
        </p:spPr>
      </p:sp>
      <p:sp>
        <p:nvSpPr>
          <p:cNvPr id="3" name="Text 1"/>
          <p:cNvSpPr/>
          <p:nvPr/>
        </p:nvSpPr>
        <p:spPr>
          <a:xfrm>
            <a:off x="640080" y="502920"/>
            <a:ext cx="10972800" cy="50292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3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Weekly Execution Review</a:t>
            </a:r>
            <a:endParaRPr lang="en-US" sz="3400" dirty="0"/>
          </a:p>
        </p:txBody>
      </p:sp>
      <p:sp>
        <p:nvSpPr>
          <p:cNvPr id="4" name="Text 2"/>
          <p:cNvSpPr/>
          <p:nvPr/>
        </p:nvSpPr>
        <p:spPr>
          <a:xfrm>
            <a:off x="640080" y="1005840"/>
            <a:ext cx="10972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Template agenda (60–75 minutes)</a:t>
            </a:r>
            <a:endParaRPr lang="en-US" sz="1400" dirty="0"/>
          </a:p>
        </p:txBody>
      </p:sp>
      <p:sp>
        <p:nvSpPr>
          <p:cNvPr id="5" name="Shape 3"/>
          <p:cNvSpPr/>
          <p:nvPr/>
        </p:nvSpPr>
        <p:spPr>
          <a:xfrm>
            <a:off x="640080" y="1417320"/>
            <a:ext cx="10881360" cy="0"/>
          </a:xfrm>
          <a:prstGeom prst="line">
            <a:avLst/>
          </a:prstGeom>
          <a:noFill/>
          <a:ln w="25400">
            <a:solidFill>
              <a:srgbClr val="D4AF37"/>
            </a:solidFill>
            <a:prstDash val="solid"/>
          </a:ln>
        </p:spPr>
      </p:sp>
      <p:sp>
        <p:nvSpPr>
          <p:cNvPr id="6" name="Text 4"/>
          <p:cNvSpPr/>
          <p:nvPr/>
        </p:nvSpPr>
        <p:spPr>
          <a:xfrm>
            <a:off x="640080" y="1920240"/>
            <a:ext cx="566928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Agenda</a:t>
            </a:r>
            <a:endParaRPr lang="en-US" sz="1400" dirty="0"/>
          </a:p>
        </p:txBody>
      </p:sp>
      <p:sp>
        <p:nvSpPr>
          <p:cNvPr id="7" name="Text 5"/>
          <p:cNvSpPr/>
          <p:nvPr/>
        </p:nvSpPr>
        <p:spPr>
          <a:xfrm>
            <a:off x="640080" y="2221992"/>
            <a:ext cx="566928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1. Wins + warnings (5)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2. KPI pulse (10)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3. Blockers + constraint removal (20)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4. Decisions required (20)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5. Commitments &amp; owners (10)</a:t>
            </a:r>
            <a:endParaRPr lang="en-US" sz="1200" dirty="0"/>
          </a:p>
        </p:txBody>
      </p:sp>
      <p:sp>
        <p:nvSpPr>
          <p:cNvPr id="8" name="Text 6"/>
          <p:cNvSpPr/>
          <p:nvPr/>
        </p:nvSpPr>
        <p:spPr>
          <a:xfrm>
            <a:off x="6583680" y="1920240"/>
            <a:ext cx="493776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Artifacts</a:t>
            </a:r>
            <a:endParaRPr lang="en-US" sz="1400" dirty="0"/>
          </a:p>
        </p:txBody>
      </p:sp>
      <p:sp>
        <p:nvSpPr>
          <p:cNvPr id="9" name="Text 7"/>
          <p:cNvSpPr/>
          <p:nvPr/>
        </p:nvSpPr>
        <p:spPr>
          <a:xfrm>
            <a:off x="6583680" y="2221992"/>
            <a:ext cx="493776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Decision Log entries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Updated action list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KPI notes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Risks escalated</a:t>
            </a:r>
            <a:endParaRPr lang="en-US" sz="1200" dirty="0"/>
          </a:p>
        </p:txBody>
      </p:sp>
      <p:sp>
        <p:nvSpPr>
          <p:cNvPr id="10" name="Text 8"/>
          <p:cNvSpPr/>
          <p:nvPr/>
        </p:nvSpPr>
        <p:spPr>
          <a:xfrm>
            <a:off x="640080" y="4846320"/>
            <a:ext cx="1097280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Done means</a:t>
            </a:r>
            <a:endParaRPr lang="en-US" sz="1400" dirty="0"/>
          </a:p>
        </p:txBody>
      </p:sp>
      <p:sp>
        <p:nvSpPr>
          <p:cNvPr id="11" name="Text 9"/>
          <p:cNvSpPr/>
          <p:nvPr/>
        </p:nvSpPr>
        <p:spPr>
          <a:xfrm>
            <a:off x="640080" y="5148072"/>
            <a:ext cx="1097280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Owners assigned, deadlines set, rationale captured, and the next review date scheduled.</a:t>
            </a:r>
            <a:endParaRPr lang="en-US" sz="1200" dirty="0"/>
          </a:p>
        </p:txBody>
      </p:sp>
      <p:sp>
        <p:nvSpPr>
          <p:cNvPr id="12" name="Text 10"/>
          <p:cNvSpPr/>
          <p:nvPr/>
        </p:nvSpPr>
        <p:spPr>
          <a:xfrm>
            <a:off x="640080" y="6565392"/>
            <a:ext cx="777240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Weekly cadence</a:t>
            </a:r>
            <a:endParaRPr lang="en-US" sz="1000" dirty="0"/>
          </a:p>
        </p:txBody>
      </p:sp>
      <p:sp>
        <p:nvSpPr>
          <p:cNvPr id="13" name="Text 11"/>
          <p:cNvSpPr/>
          <p:nvPr/>
        </p:nvSpPr>
        <p:spPr>
          <a:xfrm>
            <a:off x="8412480" y="6565392"/>
            <a:ext cx="310896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r"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abrahamoflondon.org</a:t>
            </a:r>
            <a:endParaRPr lang="en-US" sz="10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0" y="0"/>
            <a:ext cx="12191695" cy="6858000"/>
          </a:xfrm>
          <a:prstGeom prst="rect">
            <a:avLst/>
          </a:prstGeom>
          <a:solidFill>
            <a:srgbClr val="0B0B10"/>
          </a:solidFill>
          <a:ln w="12700">
            <a:solidFill>
              <a:srgbClr val="0B0B10"/>
            </a:solidFill>
            <a:prstDash val="solid"/>
          </a:ln>
        </p:spPr>
      </p:sp>
      <p:sp>
        <p:nvSpPr>
          <p:cNvPr id="3" name="Text 1"/>
          <p:cNvSpPr/>
          <p:nvPr/>
        </p:nvSpPr>
        <p:spPr>
          <a:xfrm>
            <a:off x="640080" y="502920"/>
            <a:ext cx="10972800" cy="50292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3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Monthly Metrics Review</a:t>
            </a:r>
            <a:endParaRPr lang="en-US" sz="3400" dirty="0"/>
          </a:p>
        </p:txBody>
      </p:sp>
      <p:sp>
        <p:nvSpPr>
          <p:cNvPr id="4" name="Text 2"/>
          <p:cNvSpPr/>
          <p:nvPr/>
        </p:nvSpPr>
        <p:spPr>
          <a:xfrm>
            <a:off x="640080" y="1005840"/>
            <a:ext cx="10972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Scorecard first, narrative second (90 minutes)</a:t>
            </a:r>
            <a:endParaRPr lang="en-US" sz="1400" dirty="0"/>
          </a:p>
        </p:txBody>
      </p:sp>
      <p:sp>
        <p:nvSpPr>
          <p:cNvPr id="5" name="Shape 3"/>
          <p:cNvSpPr/>
          <p:nvPr/>
        </p:nvSpPr>
        <p:spPr>
          <a:xfrm>
            <a:off x="640080" y="1417320"/>
            <a:ext cx="10881360" cy="0"/>
          </a:xfrm>
          <a:prstGeom prst="line">
            <a:avLst/>
          </a:prstGeom>
          <a:noFill/>
          <a:ln w="25400">
            <a:solidFill>
              <a:srgbClr val="D4AF37"/>
            </a:solidFill>
            <a:prstDash val="solid"/>
          </a:ln>
        </p:spPr>
      </p:sp>
      <p:sp>
        <p:nvSpPr>
          <p:cNvPr id="6" name="Text 4"/>
          <p:cNvSpPr/>
          <p:nvPr/>
        </p:nvSpPr>
        <p:spPr>
          <a:xfrm>
            <a:off x="640080" y="1920240"/>
            <a:ext cx="566928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Structure</a:t>
            </a:r>
            <a:endParaRPr lang="en-US" sz="1400" dirty="0"/>
          </a:p>
        </p:txBody>
      </p:sp>
      <p:sp>
        <p:nvSpPr>
          <p:cNvPr id="7" name="Text 5"/>
          <p:cNvSpPr/>
          <p:nvPr/>
        </p:nvSpPr>
        <p:spPr>
          <a:xfrm>
            <a:off x="640080" y="2221992"/>
            <a:ext cx="566928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Targets vs actuals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Variance drivers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Leading indicators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Corrective actions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Risk register update</a:t>
            </a:r>
            <a:endParaRPr lang="en-US" sz="1200" dirty="0"/>
          </a:p>
        </p:txBody>
      </p:sp>
      <p:sp>
        <p:nvSpPr>
          <p:cNvPr id="8" name="Text 6"/>
          <p:cNvSpPr/>
          <p:nvPr/>
        </p:nvSpPr>
        <p:spPr>
          <a:xfrm>
            <a:off x="6583680" y="1920240"/>
            <a:ext cx="493776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Questions</a:t>
            </a:r>
            <a:endParaRPr lang="en-US" sz="1400" dirty="0"/>
          </a:p>
        </p:txBody>
      </p:sp>
      <p:sp>
        <p:nvSpPr>
          <p:cNvPr id="9" name="Text 7"/>
          <p:cNvSpPr/>
          <p:nvPr/>
        </p:nvSpPr>
        <p:spPr>
          <a:xfrm>
            <a:off x="6583680" y="2221992"/>
            <a:ext cx="493776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1) What changed?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2) Why?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3) What will we do differently?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4) Who owns it?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5) When do we review?</a:t>
            </a:r>
            <a:endParaRPr lang="en-US" sz="1200" dirty="0"/>
          </a:p>
        </p:txBody>
      </p:sp>
      <p:sp>
        <p:nvSpPr>
          <p:cNvPr id="10" name="Text 8"/>
          <p:cNvSpPr/>
          <p:nvPr/>
        </p:nvSpPr>
        <p:spPr>
          <a:xfrm>
            <a:off x="640080" y="4846320"/>
            <a:ext cx="1097280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Guardrail</a:t>
            </a:r>
            <a:endParaRPr lang="en-US" sz="1400" dirty="0"/>
          </a:p>
        </p:txBody>
      </p:sp>
      <p:sp>
        <p:nvSpPr>
          <p:cNvPr id="11" name="Text 9"/>
          <p:cNvSpPr/>
          <p:nvPr/>
        </p:nvSpPr>
        <p:spPr>
          <a:xfrm>
            <a:off x="640080" y="5148072"/>
            <a:ext cx="1097280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No meeting ends without a written variance explanation and an owner for each corrective action.</a:t>
            </a:r>
            <a:endParaRPr lang="en-US" sz="1200" dirty="0"/>
          </a:p>
        </p:txBody>
      </p:sp>
      <p:sp>
        <p:nvSpPr>
          <p:cNvPr id="12" name="Text 10"/>
          <p:cNvSpPr/>
          <p:nvPr/>
        </p:nvSpPr>
        <p:spPr>
          <a:xfrm>
            <a:off x="640080" y="6565392"/>
            <a:ext cx="777240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Monthly cadence</a:t>
            </a:r>
            <a:endParaRPr lang="en-US" sz="1000" dirty="0"/>
          </a:p>
        </p:txBody>
      </p:sp>
      <p:sp>
        <p:nvSpPr>
          <p:cNvPr id="13" name="Text 11"/>
          <p:cNvSpPr/>
          <p:nvPr/>
        </p:nvSpPr>
        <p:spPr>
          <a:xfrm>
            <a:off x="8412480" y="6565392"/>
            <a:ext cx="310896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r"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abrahamoflondon.org</a:t>
            </a:r>
            <a:endParaRPr lang="en-US" sz="10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0" y="0"/>
            <a:ext cx="12191695" cy="6858000"/>
          </a:xfrm>
          <a:prstGeom prst="rect">
            <a:avLst/>
          </a:prstGeom>
          <a:solidFill>
            <a:srgbClr val="0B0B10"/>
          </a:solidFill>
          <a:ln w="12700">
            <a:solidFill>
              <a:srgbClr val="0B0B10"/>
            </a:solidFill>
            <a:prstDash val="solid"/>
          </a:ln>
        </p:spPr>
      </p:sp>
      <p:sp>
        <p:nvSpPr>
          <p:cNvPr id="3" name="Text 1"/>
          <p:cNvSpPr/>
          <p:nvPr/>
        </p:nvSpPr>
        <p:spPr>
          <a:xfrm>
            <a:off x="640080" y="502920"/>
            <a:ext cx="10972800" cy="50292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3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Quarterly Strategy Review</a:t>
            </a:r>
            <a:endParaRPr lang="en-US" sz="3400" dirty="0"/>
          </a:p>
        </p:txBody>
      </p:sp>
      <p:sp>
        <p:nvSpPr>
          <p:cNvPr id="4" name="Text 2"/>
          <p:cNvSpPr/>
          <p:nvPr/>
        </p:nvSpPr>
        <p:spPr>
          <a:xfrm>
            <a:off x="640080" y="1005840"/>
            <a:ext cx="10972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Trade-offs, priorities, and resourcing (2–3 hours)</a:t>
            </a:r>
            <a:endParaRPr lang="en-US" sz="1400" dirty="0"/>
          </a:p>
        </p:txBody>
      </p:sp>
      <p:sp>
        <p:nvSpPr>
          <p:cNvPr id="5" name="Shape 3"/>
          <p:cNvSpPr/>
          <p:nvPr/>
        </p:nvSpPr>
        <p:spPr>
          <a:xfrm>
            <a:off x="640080" y="1417320"/>
            <a:ext cx="10881360" cy="0"/>
          </a:xfrm>
          <a:prstGeom prst="line">
            <a:avLst/>
          </a:prstGeom>
          <a:noFill/>
          <a:ln w="25400">
            <a:solidFill>
              <a:srgbClr val="D4AF37"/>
            </a:solidFill>
            <a:prstDash val="solid"/>
          </a:ln>
        </p:spPr>
      </p:sp>
      <p:sp>
        <p:nvSpPr>
          <p:cNvPr id="6" name="Text 4"/>
          <p:cNvSpPr/>
          <p:nvPr/>
        </p:nvSpPr>
        <p:spPr>
          <a:xfrm>
            <a:off x="640080" y="1920240"/>
            <a:ext cx="566928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Inputs</a:t>
            </a:r>
            <a:endParaRPr lang="en-US" sz="1400" dirty="0"/>
          </a:p>
        </p:txBody>
      </p:sp>
      <p:sp>
        <p:nvSpPr>
          <p:cNvPr id="7" name="Text 5"/>
          <p:cNvSpPr/>
          <p:nvPr/>
        </p:nvSpPr>
        <p:spPr>
          <a:xfrm>
            <a:off x="640080" y="2221992"/>
            <a:ext cx="566928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Quarter scorecard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Customer / market signals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Capacity constraints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Risk trends</a:t>
            </a:r>
            <a:endParaRPr lang="en-US" sz="1200" dirty="0"/>
          </a:p>
        </p:txBody>
      </p:sp>
      <p:sp>
        <p:nvSpPr>
          <p:cNvPr id="8" name="Text 6"/>
          <p:cNvSpPr/>
          <p:nvPr/>
        </p:nvSpPr>
        <p:spPr>
          <a:xfrm>
            <a:off x="6583680" y="1920240"/>
            <a:ext cx="493776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Outputs</a:t>
            </a:r>
            <a:endParaRPr lang="en-US" sz="1400" dirty="0"/>
          </a:p>
        </p:txBody>
      </p:sp>
      <p:sp>
        <p:nvSpPr>
          <p:cNvPr id="9" name="Text 7"/>
          <p:cNvSpPr/>
          <p:nvPr/>
        </p:nvSpPr>
        <p:spPr>
          <a:xfrm>
            <a:off x="6583680" y="2221992"/>
            <a:ext cx="493776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Top 3 priorities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Kill / keep decisions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Resourcing shifts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Updated metrics</a:t>
            </a:r>
            <a:endParaRPr lang="en-US" sz="1200" dirty="0"/>
          </a:p>
        </p:txBody>
      </p:sp>
      <p:sp>
        <p:nvSpPr>
          <p:cNvPr id="10" name="Text 8"/>
          <p:cNvSpPr/>
          <p:nvPr/>
        </p:nvSpPr>
        <p:spPr>
          <a:xfrm>
            <a:off x="640080" y="4846320"/>
            <a:ext cx="1097280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Rule</a:t>
            </a:r>
            <a:endParaRPr lang="en-US" sz="1400" dirty="0"/>
          </a:p>
        </p:txBody>
      </p:sp>
      <p:sp>
        <p:nvSpPr>
          <p:cNvPr id="11" name="Text 9"/>
          <p:cNvSpPr/>
          <p:nvPr/>
        </p:nvSpPr>
        <p:spPr>
          <a:xfrm>
            <a:off x="640080" y="5148072"/>
            <a:ext cx="1097280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If you can't name the trade-off, you haven't made a decision.</a:t>
            </a:r>
            <a:endParaRPr lang="en-US" sz="1200" dirty="0"/>
          </a:p>
        </p:txBody>
      </p:sp>
      <p:sp>
        <p:nvSpPr>
          <p:cNvPr id="12" name="Text 10"/>
          <p:cNvSpPr/>
          <p:nvPr/>
        </p:nvSpPr>
        <p:spPr>
          <a:xfrm>
            <a:off x="640080" y="6565392"/>
            <a:ext cx="777240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Quarterly cadence</a:t>
            </a:r>
            <a:endParaRPr lang="en-US" sz="1000" dirty="0"/>
          </a:p>
        </p:txBody>
      </p:sp>
      <p:sp>
        <p:nvSpPr>
          <p:cNvPr id="13" name="Text 11"/>
          <p:cNvSpPr/>
          <p:nvPr/>
        </p:nvSpPr>
        <p:spPr>
          <a:xfrm>
            <a:off x="8412480" y="6565392"/>
            <a:ext cx="310896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r"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abrahamoflondon.org</a:t>
            </a:r>
            <a:endParaRPr lang="en-US" sz="10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6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0" y="0"/>
            <a:ext cx="12191695" cy="6858000"/>
          </a:xfrm>
          <a:prstGeom prst="rect">
            <a:avLst/>
          </a:prstGeom>
          <a:solidFill>
            <a:srgbClr val="0B0B10"/>
          </a:solidFill>
          <a:ln w="12700">
            <a:solidFill>
              <a:srgbClr val="0B0B10"/>
            </a:solidFill>
            <a:prstDash val="solid"/>
          </a:ln>
        </p:spPr>
      </p:sp>
      <p:sp>
        <p:nvSpPr>
          <p:cNvPr id="3" name="Text 1"/>
          <p:cNvSpPr/>
          <p:nvPr/>
        </p:nvSpPr>
        <p:spPr>
          <a:xfrm>
            <a:off x="640080" y="502920"/>
            <a:ext cx="10972800" cy="50292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3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Crisis protocol</a:t>
            </a:r>
            <a:endParaRPr lang="en-US" sz="3400" dirty="0"/>
          </a:p>
        </p:txBody>
      </p:sp>
      <p:sp>
        <p:nvSpPr>
          <p:cNvPr id="4" name="Text 2"/>
          <p:cNvSpPr/>
          <p:nvPr/>
        </p:nvSpPr>
        <p:spPr>
          <a:xfrm>
            <a:off x="640080" y="1005840"/>
            <a:ext cx="10972800" cy="32004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30–90 minutes to stabilize and assign owners</a:t>
            </a:r>
            <a:endParaRPr lang="en-US" sz="1400" dirty="0"/>
          </a:p>
        </p:txBody>
      </p:sp>
      <p:sp>
        <p:nvSpPr>
          <p:cNvPr id="5" name="Shape 3"/>
          <p:cNvSpPr/>
          <p:nvPr/>
        </p:nvSpPr>
        <p:spPr>
          <a:xfrm>
            <a:off x="640080" y="1417320"/>
            <a:ext cx="10881360" cy="0"/>
          </a:xfrm>
          <a:prstGeom prst="line">
            <a:avLst/>
          </a:prstGeom>
          <a:noFill/>
          <a:ln w="25400">
            <a:solidFill>
              <a:srgbClr val="D4AF37"/>
            </a:solidFill>
            <a:prstDash val="solid"/>
          </a:ln>
        </p:spPr>
      </p:sp>
      <p:sp>
        <p:nvSpPr>
          <p:cNvPr id="6" name="Text 4"/>
          <p:cNvSpPr/>
          <p:nvPr/>
        </p:nvSpPr>
        <p:spPr>
          <a:xfrm>
            <a:off x="640080" y="1920240"/>
            <a:ext cx="566928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Sequence</a:t>
            </a:r>
            <a:endParaRPr lang="en-US" sz="1400" dirty="0"/>
          </a:p>
        </p:txBody>
      </p:sp>
      <p:sp>
        <p:nvSpPr>
          <p:cNvPr id="7" name="Text 5"/>
          <p:cNvSpPr/>
          <p:nvPr/>
        </p:nvSpPr>
        <p:spPr>
          <a:xfrm>
            <a:off x="640080" y="2221992"/>
            <a:ext cx="566928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1) Define incident + impact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2) Stop the bleed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3) Appoint incident owner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4) Communicate cadence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5) Post-mortem scheduled</a:t>
            </a:r>
            <a:endParaRPr lang="en-US" sz="1200" dirty="0"/>
          </a:p>
        </p:txBody>
      </p:sp>
      <p:sp>
        <p:nvSpPr>
          <p:cNvPr id="8" name="Text 6"/>
          <p:cNvSpPr/>
          <p:nvPr/>
        </p:nvSpPr>
        <p:spPr>
          <a:xfrm>
            <a:off x="6583680" y="1920240"/>
            <a:ext cx="493776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Outputs</a:t>
            </a:r>
            <a:endParaRPr lang="en-US" sz="1400" dirty="0"/>
          </a:p>
        </p:txBody>
      </p:sp>
      <p:sp>
        <p:nvSpPr>
          <p:cNvPr id="9" name="Text 7"/>
          <p:cNvSpPr/>
          <p:nvPr/>
        </p:nvSpPr>
        <p:spPr>
          <a:xfrm>
            <a:off x="6583680" y="2221992"/>
            <a:ext cx="493776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Single source of truth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Owner + timeline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Stakeholder note</a:t>
            </a:r>
            <a:endParaRPr lang="en-US" sz="1200" dirty="0"/>
          </a:p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• Next update time</a:t>
            </a:r>
            <a:endParaRPr lang="en-US" sz="1200" dirty="0"/>
          </a:p>
        </p:txBody>
      </p:sp>
      <p:sp>
        <p:nvSpPr>
          <p:cNvPr id="10" name="Text 8"/>
          <p:cNvSpPr/>
          <p:nvPr/>
        </p:nvSpPr>
        <p:spPr>
          <a:xfrm>
            <a:off x="640080" y="4846320"/>
            <a:ext cx="10972800" cy="256032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400" b="1" dirty="0">
                <a:solidFill>
                  <a:srgbClr val="F9FAFB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Guardrail</a:t>
            </a:r>
            <a:endParaRPr lang="en-US" sz="1400" dirty="0"/>
          </a:p>
        </p:txBody>
      </p:sp>
      <p:sp>
        <p:nvSpPr>
          <p:cNvPr id="11" name="Text 9"/>
          <p:cNvSpPr/>
          <p:nvPr/>
        </p:nvSpPr>
        <p:spPr>
          <a:xfrm>
            <a:off x="640080" y="5148072"/>
            <a:ext cx="10972800" cy="822960"/>
          </a:xfrm>
          <a:prstGeom prst="rect">
            <a:avLst/>
          </a:prstGeom>
          <a:noFill/>
          <a:ln/>
        </p:spPr>
        <p:txBody>
          <a:bodyPr wrap="square" rtlCol="0" anchor="t"/>
          <a:lstStyle/>
          <a:p>
            <a:pPr indent="0" marL="0">
              <a:buNone/>
            </a:pPr>
            <a:r>
              <a:rPr lang="en-US" sz="1200" dirty="0">
                <a:solidFill>
                  <a:srgbClr val="CBD5E1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No “group responsibility”. One owner. One clock. One update channel.</a:t>
            </a:r>
            <a:endParaRPr lang="en-US" sz="1200" dirty="0"/>
          </a:p>
        </p:txBody>
      </p:sp>
      <p:sp>
        <p:nvSpPr>
          <p:cNvPr id="12" name="Text 10"/>
          <p:cNvSpPr/>
          <p:nvPr/>
        </p:nvSpPr>
        <p:spPr>
          <a:xfrm>
            <a:off x="640080" y="6565392"/>
            <a:ext cx="777240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Risk &amp; resilience</a:t>
            </a:r>
            <a:endParaRPr lang="en-US" sz="1000" dirty="0"/>
          </a:p>
        </p:txBody>
      </p:sp>
      <p:sp>
        <p:nvSpPr>
          <p:cNvPr id="13" name="Text 11"/>
          <p:cNvSpPr/>
          <p:nvPr/>
        </p:nvSpPr>
        <p:spPr>
          <a:xfrm>
            <a:off x="8412480" y="6565392"/>
            <a:ext cx="3108960" cy="228600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r" indent="0" marL="0">
              <a:buNone/>
            </a:pPr>
            <a:r>
              <a:rPr lang="en-US" sz="1000" dirty="0">
                <a:solidFill>
                  <a:srgbClr val="94A3B8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abrahamoflondon.org</a:t>
            </a:r>
            <a:endParaRPr lang="en-US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(16:9)</PresentationFormat>
  <Paragraphs>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Calibri</vt:lpstr>
      <vt:lpstr>Office Theme</vt:lpstr>
      <vt:lpstr>Slide 1</vt:lpstr>
      <vt:lpstr>Slide 2</vt:lpstr>
      <vt:lpstr>Slide 3</vt:lpstr>
      <vt:lpstr>Slide 4</vt:lpstr>
      <vt:lpstr>Slide 5</vt:lpstr>
      <vt:lpstr>Slide 6</vt:lpstr>
    </vt:vector>
  </TitlesOfParts>
  <Company>Abraham of London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Operating Cadence Pack</dc:title>
  <dc:subject>Operating Cadence Pack</dc:subject>
  <dc:creator>Abraham of London</dc:creator>
  <cp:lastModifiedBy>Abraham of London</cp:lastModifiedBy>
  <cp:revision>1</cp:revision>
  <dcterms:created xsi:type="dcterms:W3CDTF">2025-12-28T15:47:09Z</dcterms:created>
  <dcterms:modified xsi:type="dcterms:W3CDTF">2025-12-28T15:47:09Z</dcterms:modified>
</cp:coreProperties>
</file>